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4C9"/>
    <a:srgbClr val="FFBC84"/>
    <a:srgbClr val="9E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52"/>
  </p:normalViewPr>
  <p:slideViewPr>
    <p:cSldViewPr snapToGrid="0">
      <p:cViewPr varScale="1">
        <p:scale>
          <a:sx n="123" d="100"/>
          <a:sy n="123" d="100"/>
        </p:scale>
        <p:origin x="92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2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94553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13.07.2025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6.mov"/><Relationship Id="rId7" Type="http://schemas.openxmlformats.org/officeDocument/2006/relationships/image" Target="../media/image24.png"/><Relationship Id="rId2" Type="http://schemas.openxmlformats.org/officeDocument/2006/relationships/video" Target="../media/media15.mov"/><Relationship Id="rId1" Type="http://schemas.microsoft.com/office/2007/relationships/media" Target="../media/media15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6.mo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20.mov"/><Relationship Id="rId13" Type="http://schemas.openxmlformats.org/officeDocument/2006/relationships/image" Target="../media/image28.png"/><Relationship Id="rId3" Type="http://schemas.microsoft.com/office/2007/relationships/media" Target="../media/media18.mov"/><Relationship Id="rId7" Type="http://schemas.microsoft.com/office/2007/relationships/media" Target="../media/media20.mov"/><Relationship Id="rId12" Type="http://schemas.openxmlformats.org/officeDocument/2006/relationships/image" Target="../media/image27.png"/><Relationship Id="rId2" Type="http://schemas.openxmlformats.org/officeDocument/2006/relationships/video" Target="../media/media17.mov"/><Relationship Id="rId1" Type="http://schemas.microsoft.com/office/2007/relationships/media" Target="../media/media17.mov"/><Relationship Id="rId6" Type="http://schemas.openxmlformats.org/officeDocument/2006/relationships/video" Target="../media/media19.mov"/><Relationship Id="rId11" Type="http://schemas.openxmlformats.org/officeDocument/2006/relationships/image" Target="../media/image26.png"/><Relationship Id="rId5" Type="http://schemas.microsoft.com/office/2007/relationships/media" Target="../media/media19.mov"/><Relationship Id="rId10" Type="http://schemas.openxmlformats.org/officeDocument/2006/relationships/image" Target="../media/image25.png"/><Relationship Id="rId4" Type="http://schemas.openxmlformats.org/officeDocument/2006/relationships/video" Target="../media/media18.mo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7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5.png"/><Relationship Id="rId5" Type="http://schemas.microsoft.com/office/2007/relationships/media" Target="../media/media3.mov"/><Relationship Id="rId10" Type="http://schemas.openxmlformats.org/officeDocument/2006/relationships/image" Target="../media/image4.png"/><Relationship Id="rId4" Type="http://schemas.openxmlformats.org/officeDocument/2006/relationships/video" Target="../media/media2.mov"/><Relationship Id="rId9" Type="http://schemas.openxmlformats.org/officeDocument/2006/relationships/image" Target="../media/image3.pn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ov"/><Relationship Id="rId7" Type="http://schemas.openxmlformats.org/officeDocument/2006/relationships/image" Target="../media/image10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7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video" Target="../media/media8.mov"/><Relationship Id="rId11" Type="http://schemas.openxmlformats.org/officeDocument/2006/relationships/image" Target="../media/image1.png"/><Relationship Id="rId5" Type="http://schemas.microsoft.com/office/2007/relationships/media" Target="../media/media8.mov"/><Relationship Id="rId10" Type="http://schemas.openxmlformats.org/officeDocument/2006/relationships/image" Target="../media/image13.png"/><Relationship Id="rId4" Type="http://schemas.openxmlformats.org/officeDocument/2006/relationships/video" Target="../media/media7.mov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1.mo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.png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6" Type="http://schemas.openxmlformats.org/officeDocument/2006/relationships/video" Target="../media/media12.mov"/><Relationship Id="rId11" Type="http://schemas.openxmlformats.org/officeDocument/2006/relationships/image" Target="../media/image20.png"/><Relationship Id="rId5" Type="http://schemas.microsoft.com/office/2007/relationships/media" Target="../media/media12.mov"/><Relationship Id="rId10" Type="http://schemas.openxmlformats.org/officeDocument/2006/relationships/image" Target="../media/image19.png"/><Relationship Id="rId4" Type="http://schemas.openxmlformats.org/officeDocument/2006/relationships/video" Target="../media/media11.mov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4.mov"/><Relationship Id="rId7" Type="http://schemas.openxmlformats.org/officeDocument/2006/relationships/image" Target="../media/image22.png"/><Relationship Id="rId2" Type="http://schemas.openxmlformats.org/officeDocument/2006/relationships/video" Target="../media/media13.mov"/><Relationship Id="rId1" Type="http://schemas.microsoft.com/office/2007/relationships/media" Target="../media/media13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346" y="732607"/>
            <a:ext cx="5918201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/>
              <a:t>K-means </a:t>
            </a:r>
            <a:r>
              <a:rPr lang="fa-IR" sz="4000" dirty="0"/>
              <a:t> چیست؟</a:t>
            </a:r>
            <a:endParaRPr lang="en-EE" sz="40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449657" y="629354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</a:t>
            </a:r>
            <a:r>
              <a:rPr lang="fa-IR" dirty="0" err="1"/>
              <a:t>خوشه‌بندی</a:t>
            </a:r>
            <a:r>
              <a:rPr lang="fa-IR" dirty="0"/>
              <a:t> و </a:t>
            </a:r>
            <a:r>
              <a:rPr lang="fa-IR" dirty="0" err="1"/>
              <a:t>طبقه‌بندی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4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dirty="0"/>
              <a:t>Clustering &amp; Classification</a:t>
            </a:r>
          </a:p>
          <a:p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12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9FFF-94AB-494B-D1E8-4E67AACE513D}"/>
              </a:ext>
            </a:extLst>
          </p:cNvPr>
          <p:cNvSpPr txBox="1"/>
          <p:nvPr/>
        </p:nvSpPr>
        <p:spPr>
          <a:xfrm>
            <a:off x="1137003" y="1650636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فصل پنجم - درس اول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EDD8-F609-4FD8-8BBD-CEFF792D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38" y="293412"/>
            <a:ext cx="105156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/>
              <a:t>تفسیر خوشه بندی 			</a:t>
            </a:r>
            <a:r>
              <a:rPr lang="en-GB" b="1" dirty="0"/>
              <a:t>Interpreting Clusters</a:t>
            </a:r>
            <a:br>
              <a:rPr lang="en-GB" b="1" dirty="0"/>
            </a:br>
            <a:br>
              <a:rPr lang="en-GB" dirty="0"/>
            </a:br>
            <a:endParaRPr lang="en-EE" dirty="0"/>
          </a:p>
        </p:txBody>
      </p:sp>
      <p:pic>
        <p:nvPicPr>
          <p:cNvPr id="5" name="Screen Recording 2025-07-11 at 15.21.54">
            <a:hlinkClick r:id="" action="ppaction://media"/>
            <a:extLst>
              <a:ext uri="{FF2B5EF4-FFF2-40B4-BE49-F238E27FC236}">
                <a16:creationId xmlns:a16="http://schemas.microsoft.com/office/drawing/2014/main" id="{1CBE54D2-9A89-FFEE-B08C-5246D88E9E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4495" y="1316735"/>
            <a:ext cx="4045699" cy="3695519"/>
          </a:xfrm>
          <a:prstGeom prst="rect">
            <a:avLst/>
          </a:prstGeom>
        </p:spPr>
      </p:pic>
      <p:pic>
        <p:nvPicPr>
          <p:cNvPr id="6" name="Screen Recording 2025-07-11 at 15.53.59">
            <a:hlinkClick r:id="" action="ppaction://media"/>
            <a:extLst>
              <a:ext uri="{FF2B5EF4-FFF2-40B4-BE49-F238E27FC236}">
                <a16:creationId xmlns:a16="http://schemas.microsoft.com/office/drawing/2014/main" id="{8D7BBB01-77AB-43A1-AB15-70A9D58AE72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71807" y="1316735"/>
            <a:ext cx="4045698" cy="3695519"/>
          </a:xfrm>
          <a:prstGeom prst="rect">
            <a:avLst/>
          </a:prstGeom>
        </p:spPr>
      </p:pic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D03FCB68-726D-2D81-052A-941AEE77A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938" y="3553358"/>
            <a:ext cx="4068124" cy="406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8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creen Recording 2025-07-11 at 15.57.40">
            <a:hlinkClick r:id="" action="ppaction://media"/>
            <a:extLst>
              <a:ext uri="{FF2B5EF4-FFF2-40B4-BE49-F238E27FC236}">
                <a16:creationId xmlns:a16="http://schemas.microsoft.com/office/drawing/2014/main" id="{E830487E-3E21-ECA7-459F-F87561CDF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35040" y="601624"/>
            <a:ext cx="3593573" cy="32791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creen Recording 2025-07-11 at 16.00.12">
            <a:hlinkClick r:id="" action="ppaction://media"/>
            <a:extLst>
              <a:ext uri="{FF2B5EF4-FFF2-40B4-BE49-F238E27FC236}">
                <a16:creationId xmlns:a16="http://schemas.microsoft.com/office/drawing/2014/main" id="{E18CAB73-86EC-3C14-EFA0-25CBE7A5CD1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35040" y="601624"/>
            <a:ext cx="3593574" cy="3279136"/>
          </a:xfrm>
          <a:prstGeom prst="rect">
            <a:avLst/>
          </a:prstGeom>
        </p:spPr>
      </p:pic>
      <p:pic>
        <p:nvPicPr>
          <p:cNvPr id="6" name="Screen Recording 2025-07-11 at 16.01.07">
            <a:hlinkClick r:id="" action="ppaction://media"/>
            <a:extLst>
              <a:ext uri="{FF2B5EF4-FFF2-40B4-BE49-F238E27FC236}">
                <a16:creationId xmlns:a16="http://schemas.microsoft.com/office/drawing/2014/main" id="{43DAA74E-54E8-86E9-A6E5-5F0A2F87025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35038" y="601624"/>
            <a:ext cx="3593573" cy="3279136"/>
          </a:xfrm>
          <a:prstGeom prst="rect">
            <a:avLst/>
          </a:prstGeom>
        </p:spPr>
      </p:pic>
      <p:pic>
        <p:nvPicPr>
          <p:cNvPr id="14" name="Screen Recording 2025-07-11 at 16.03.58">
            <a:hlinkClick r:id="" action="ppaction://media"/>
            <a:extLst>
              <a:ext uri="{FF2B5EF4-FFF2-40B4-BE49-F238E27FC236}">
                <a16:creationId xmlns:a16="http://schemas.microsoft.com/office/drawing/2014/main" id="{A3BFD107-AE55-0CCB-7A11-2DDDD7F668A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35734" y="890522"/>
            <a:ext cx="5232085" cy="5076956"/>
          </a:xfrm>
          <a:prstGeom prst="rect">
            <a:avLst/>
          </a:prstGeom>
        </p:spPr>
      </p:pic>
      <p:pic>
        <p:nvPicPr>
          <p:cNvPr id="17" name="Picture 16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37C39A8D-0615-6582-77B0-CE34772322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30337" y="28846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07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0AFAC-6BB4-D7A2-BAAA-64B5D609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162" y="-7598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/>
            <a:r>
              <a:rPr lang="en-US" sz="4000" dirty="0"/>
              <a:t>        </a:t>
            </a:r>
            <a:r>
              <a:rPr lang="en-US" sz="4000" dirty="0" err="1"/>
              <a:t>شباهت</a:t>
            </a:r>
            <a:r>
              <a:rPr lang="en-US" sz="4000" dirty="0"/>
              <a:t>    			 		Similarity</a:t>
            </a:r>
          </a:p>
        </p:txBody>
      </p:sp>
      <p:pic>
        <p:nvPicPr>
          <p:cNvPr id="4" name="Screen Recording 2025-07-07 at 15.58.33" descr="A graph with numbers and dot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6E9ECE9C-078E-79B9-5D10-DD263E1B7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9361" y="853762"/>
            <a:ext cx="2965621" cy="2743200"/>
          </a:xfrm>
          <a:prstGeom prst="rect">
            <a:avLst/>
          </a:prstGeom>
        </p:spPr>
      </p:pic>
      <p:pic>
        <p:nvPicPr>
          <p:cNvPr id="5" name="Screen Recording 2025-07-07 at 15.59.18" descr="A graph with numbers and dot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0A7B51A9-F35F-0BC6-FE78-EFA7F71BA08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92162" y="853762"/>
            <a:ext cx="2965621" cy="2743200"/>
          </a:xfrm>
          <a:prstGeom prst="rect">
            <a:avLst/>
          </a:prstGeom>
        </p:spPr>
      </p:pic>
      <p:pic>
        <p:nvPicPr>
          <p:cNvPr id="1026" name="Picture 2" descr="A comparison of a city and a mountain&#10;&#10;AI-generated content may be incorrect.">
            <a:extLst>
              <a:ext uri="{FF2B5EF4-FFF2-40B4-BE49-F238E27FC236}">
                <a16:creationId xmlns:a16="http://schemas.microsoft.com/office/drawing/2014/main" id="{E00B7407-63CD-0DD2-BE7B-8AA93B7A1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23780"/>
            <a:ext cx="12250057" cy="612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creen Recording 2025-07-07 at 16.01.54">
            <a:hlinkClick r:id="" action="ppaction://media"/>
            <a:extLst>
              <a:ext uri="{FF2B5EF4-FFF2-40B4-BE49-F238E27FC236}">
                <a16:creationId xmlns:a16="http://schemas.microsoft.com/office/drawing/2014/main" id="{CBFD6572-3D82-DFF7-D3F7-0C1E4BCC3FC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44963" y="853762"/>
            <a:ext cx="2965621" cy="2740036"/>
          </a:xfrm>
          <a:prstGeom prst="rect">
            <a:avLst/>
          </a:prstGeom>
        </p:spPr>
      </p:pic>
      <p:pic>
        <p:nvPicPr>
          <p:cNvPr id="9" name="Picture 8" descr="A screenshot of a calendar&#10;&#10;AI-generated content may be incorrect.">
            <a:extLst>
              <a:ext uri="{FF2B5EF4-FFF2-40B4-BE49-F238E27FC236}">
                <a16:creationId xmlns:a16="http://schemas.microsoft.com/office/drawing/2014/main" id="{229CB08A-A8AD-B3C2-242E-4D101D2C17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1936" y="4030538"/>
            <a:ext cx="2508128" cy="1136724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7991C1A9-325E-6376-72B6-65256EB596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0722" y="4907822"/>
            <a:ext cx="2740037" cy="27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1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028AEF07-A139-1281-6218-C16FA48B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26" y="1779165"/>
            <a:ext cx="4666343" cy="4326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FB6397-DE7E-EAAF-95AE-5CF2F17FFF97}"/>
              </a:ext>
            </a:extLst>
          </p:cNvPr>
          <p:cNvSpPr txBox="1"/>
          <p:nvPr/>
        </p:nvSpPr>
        <p:spPr>
          <a:xfrm>
            <a:off x="910925" y="812800"/>
            <a:ext cx="106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FFC000"/>
                </a:solidFill>
              </a:rPr>
              <a:t>خوشه ‌بندی </a:t>
            </a:r>
            <a:r>
              <a:rPr lang="fa-IR" dirty="0"/>
              <a:t>این ایده را گسترش می ‌دهد تا </a:t>
            </a:r>
            <a:r>
              <a:rPr lang="fa-IR" dirty="0" err="1"/>
              <a:t>گروه‌هایی</a:t>
            </a:r>
            <a:r>
              <a:rPr lang="fa-IR" dirty="0"/>
              <a:t> از نقاط مشابه را بیابد، بدون آنکه از پیش بدانیم این گروه‌ ها چه شکلی باید داشته باشند.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230349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7BAD-2118-0852-E3E6-C2F4102F7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5" y="1083583"/>
            <a:ext cx="105156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/>
              <a:t>تشکیل </a:t>
            </a:r>
            <a:r>
              <a:rPr lang="fa-IR" dirty="0" err="1"/>
              <a:t>خوشه‌ها</a:t>
            </a:r>
            <a:r>
              <a:rPr lang="en-US" dirty="0"/>
              <a:t>     			</a:t>
            </a:r>
            <a:r>
              <a:rPr lang="en-GB" b="1" dirty="0"/>
              <a:t>Forming Clusters</a:t>
            </a:r>
            <a:br>
              <a:rPr lang="en-GB" b="1" dirty="0"/>
            </a:br>
            <a:br>
              <a:rPr lang="en-GB" dirty="0"/>
            </a:br>
            <a:br>
              <a:rPr lang="en-GB" dirty="0"/>
            </a:br>
            <a:br>
              <a:rPr lang="fa-IR" dirty="0"/>
            </a:br>
            <a:endParaRPr lang="en-EE" dirty="0"/>
          </a:p>
        </p:txBody>
      </p:sp>
      <p:pic>
        <p:nvPicPr>
          <p:cNvPr id="4" name="Screen Recording 2025-07-08 at 21.34.04">
            <a:hlinkClick r:id="" action="ppaction://media"/>
            <a:extLst>
              <a:ext uri="{FF2B5EF4-FFF2-40B4-BE49-F238E27FC236}">
                <a16:creationId xmlns:a16="http://schemas.microsoft.com/office/drawing/2014/main" id="{38960A37-02A7-319B-0670-158D2AC99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763" y="1233947"/>
            <a:ext cx="3801145" cy="3512004"/>
          </a:xfrm>
          <a:prstGeom prst="rect">
            <a:avLst/>
          </a:prstGeom>
        </p:spPr>
      </p:pic>
      <p:pic>
        <p:nvPicPr>
          <p:cNvPr id="6" name="Screen Recording 2025-07-08 at 21.35.49">
            <a:hlinkClick r:id="" action="ppaction://media"/>
            <a:extLst>
              <a:ext uri="{FF2B5EF4-FFF2-40B4-BE49-F238E27FC236}">
                <a16:creationId xmlns:a16="http://schemas.microsoft.com/office/drawing/2014/main" id="{5955DC9E-F585-92FD-90E7-21950C058A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12130" y="1163071"/>
            <a:ext cx="3801145" cy="3512004"/>
          </a:xfrm>
          <a:prstGeom prst="rect">
            <a:avLst/>
          </a:prstGeom>
        </p:spPr>
      </p:pic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9BACB922-FCCF-6D1F-38A7-4F96B3A61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373" y="3429000"/>
            <a:ext cx="4627254" cy="46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7-08 at 21.40.30">
            <a:hlinkClick r:id="" action="ppaction://media"/>
            <a:extLst>
              <a:ext uri="{FF2B5EF4-FFF2-40B4-BE49-F238E27FC236}">
                <a16:creationId xmlns:a16="http://schemas.microsoft.com/office/drawing/2014/main" id="{1D27D636-F751-1336-0395-37A2AE68E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0914" y="828771"/>
            <a:ext cx="3647168" cy="3369739"/>
          </a:xfrm>
          <a:prstGeom prst="rect">
            <a:avLst/>
          </a:prstGeom>
        </p:spPr>
      </p:pic>
      <p:pic>
        <p:nvPicPr>
          <p:cNvPr id="5" name="Screen Recording 2025-07-08 at 21.39.32">
            <a:hlinkClick r:id="" action="ppaction://media"/>
            <a:extLst>
              <a:ext uri="{FF2B5EF4-FFF2-40B4-BE49-F238E27FC236}">
                <a16:creationId xmlns:a16="http://schemas.microsoft.com/office/drawing/2014/main" id="{C6798739-A5DD-1C81-C52D-F9E86EEDA5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6809" y="828772"/>
            <a:ext cx="3647168" cy="3369740"/>
          </a:xfrm>
          <a:prstGeom prst="rect">
            <a:avLst/>
          </a:prstGeom>
        </p:spPr>
      </p:pic>
      <p:pic>
        <p:nvPicPr>
          <p:cNvPr id="6" name="Screen Recording 2025-07-08 at 21.44.34">
            <a:hlinkClick r:id="" action="ppaction://media"/>
            <a:extLst>
              <a:ext uri="{FF2B5EF4-FFF2-40B4-BE49-F238E27FC236}">
                <a16:creationId xmlns:a16="http://schemas.microsoft.com/office/drawing/2014/main" id="{A473C48E-8BBE-BBA7-8B43-B82E18E8F02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35102" y="828768"/>
            <a:ext cx="3647170" cy="3369741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D7036E08-D957-6957-B8FC-552965651F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0871" y="3370478"/>
            <a:ext cx="4627254" cy="46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93A29F81-90CF-8BAE-B36E-22C03E0F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80" y="973027"/>
            <a:ext cx="5327040" cy="4911946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0A50A6A0-2600-BDD2-21D3-52E67B86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292" y="1115373"/>
            <a:ext cx="4627254" cy="46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9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0700-C102-6BA7-0618-A379FC30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934" y="7315"/>
            <a:ext cx="3958132" cy="1325563"/>
          </a:xfrm>
        </p:spPr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K-means</a:t>
            </a:r>
            <a:endParaRPr lang="en-EE" dirty="0"/>
          </a:p>
        </p:txBody>
      </p:sp>
      <p:pic>
        <p:nvPicPr>
          <p:cNvPr id="4" name="Screen Recording 2025-07-09 at 23.24.53">
            <a:hlinkClick r:id="" action="ppaction://media"/>
            <a:extLst>
              <a:ext uri="{FF2B5EF4-FFF2-40B4-BE49-F238E27FC236}">
                <a16:creationId xmlns:a16="http://schemas.microsoft.com/office/drawing/2014/main" id="{4A4346E9-B09E-C5A6-2891-43B1E33D5E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633" y="1092498"/>
            <a:ext cx="4111594" cy="3798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36A00-9768-561D-F04F-B31A7673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334" y="1149363"/>
            <a:ext cx="4175054" cy="3805112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952E2D-5E0D-D801-9CA2-C3EE54100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73" y="3509152"/>
            <a:ext cx="4627254" cy="46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9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7-09 at 23.38.24">
            <a:hlinkClick r:id="" action="ppaction://media"/>
            <a:extLst>
              <a:ext uri="{FF2B5EF4-FFF2-40B4-BE49-F238E27FC236}">
                <a16:creationId xmlns:a16="http://schemas.microsoft.com/office/drawing/2014/main" id="{342640B7-033C-5F74-8748-28198BDD9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7104" y="680314"/>
            <a:ext cx="3531185" cy="3262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2FA3B-239E-0E28-EFD7-CC04CA498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04" y="676236"/>
            <a:ext cx="3531184" cy="3274251"/>
          </a:xfrm>
          <a:prstGeom prst="rect">
            <a:avLst/>
          </a:prstGeom>
        </p:spPr>
      </p:pic>
      <p:pic>
        <p:nvPicPr>
          <p:cNvPr id="6" name="Screen Recording 2025-07-10 at 00.15.28">
            <a:hlinkClick r:id="" action="ppaction://media"/>
            <a:extLst>
              <a:ext uri="{FF2B5EF4-FFF2-40B4-BE49-F238E27FC236}">
                <a16:creationId xmlns:a16="http://schemas.microsoft.com/office/drawing/2014/main" id="{C2933768-9F48-EE44-0DDA-0A7A5E8240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71929" y="680314"/>
            <a:ext cx="3531184" cy="3262579"/>
          </a:xfrm>
          <a:prstGeom prst="rect">
            <a:avLst/>
          </a:prstGeom>
        </p:spPr>
      </p:pic>
      <p:pic>
        <p:nvPicPr>
          <p:cNvPr id="7" name="Screen Recording 2025-07-10 at 00.16.57">
            <a:hlinkClick r:id="" action="ppaction://media"/>
            <a:extLst>
              <a:ext uri="{FF2B5EF4-FFF2-40B4-BE49-F238E27FC236}">
                <a16:creationId xmlns:a16="http://schemas.microsoft.com/office/drawing/2014/main" id="{8922B332-ACFF-94EF-E634-F48788597DC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99227" y="676236"/>
            <a:ext cx="3535598" cy="3266657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96C0FD9E-1B91-439E-0DEF-A7CC0488A1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9738" y="3429000"/>
            <a:ext cx="4627254" cy="46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7-10 at 00.28.40">
            <a:hlinkClick r:id="" action="ppaction://media"/>
            <a:extLst>
              <a:ext uri="{FF2B5EF4-FFF2-40B4-BE49-F238E27FC236}">
                <a16:creationId xmlns:a16="http://schemas.microsoft.com/office/drawing/2014/main" id="{A2503962-2D8B-7B3A-9E30-C791F720CA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972" y="1838007"/>
            <a:ext cx="4006199" cy="3701460"/>
          </a:xfrm>
          <a:prstGeom prst="rect">
            <a:avLst/>
          </a:prstGeom>
        </p:spPr>
      </p:pic>
      <p:pic>
        <p:nvPicPr>
          <p:cNvPr id="5" name="Screen Recording 2025-07-10 at 00.31.51">
            <a:hlinkClick r:id="" action="ppaction://media"/>
            <a:extLst>
              <a:ext uri="{FF2B5EF4-FFF2-40B4-BE49-F238E27FC236}">
                <a16:creationId xmlns:a16="http://schemas.microsoft.com/office/drawing/2014/main" id="{D0640BEA-6B1C-E884-50D9-315D21ACB6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5725" y="1838007"/>
            <a:ext cx="4006199" cy="3701460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099E40FF-E0A3-D392-F311-53EECEC4E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938" y="-996696"/>
            <a:ext cx="4068124" cy="406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16990</TotalTime>
  <Words>88</Words>
  <Application>Microsoft Macintosh PowerPoint</Application>
  <PresentationFormat>Widescreen</PresentationFormat>
  <Paragraphs>13</Paragraphs>
  <Slides>11</Slides>
  <Notes>2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K-means  چیست؟</vt:lpstr>
      <vt:lpstr>        شباهت          Similarity</vt:lpstr>
      <vt:lpstr>PowerPoint Presentation</vt:lpstr>
      <vt:lpstr>تشکیل خوشه‌ها        Forming Clusters    </vt:lpstr>
      <vt:lpstr>PowerPoint Presentation</vt:lpstr>
      <vt:lpstr>PowerPoint Presentation</vt:lpstr>
      <vt:lpstr>الگوریتم K-means</vt:lpstr>
      <vt:lpstr>PowerPoint Presentation</vt:lpstr>
      <vt:lpstr>PowerPoint Presentation</vt:lpstr>
      <vt:lpstr>تفسیر خوشه بندی    Interpreting Clusters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Farzaneh Zareei</cp:lastModifiedBy>
  <cp:revision>105</cp:revision>
  <dcterms:created xsi:type="dcterms:W3CDTF">2024-11-14T17:21:55Z</dcterms:created>
  <dcterms:modified xsi:type="dcterms:W3CDTF">2025-07-13T19:17:16Z</dcterms:modified>
</cp:coreProperties>
</file>